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88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230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23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14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622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700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189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983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82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38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163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F40F-7E70-46D5-9815-F77B8FB4E53F}" type="datetimeFigureOut">
              <a:rPr lang="zh-CN" altLang="en-US" smtClean="0"/>
              <a:pPr/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8166-197B-400B-9535-BE012CE71C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89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19.emf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18" Type="http://schemas.openxmlformats.org/officeDocument/2006/relationships/image" Target="../media/image5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17" Type="http://schemas.openxmlformats.org/officeDocument/2006/relationships/image" Target="../media/image52.emf"/><Relationship Id="rId2" Type="http://schemas.openxmlformats.org/officeDocument/2006/relationships/image" Target="../media/image37.emf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5" Type="http://schemas.openxmlformats.org/officeDocument/2006/relationships/image" Target="../media/image50.emf"/><Relationship Id="rId10" Type="http://schemas.openxmlformats.org/officeDocument/2006/relationships/image" Target="../media/image45.emf"/><Relationship Id="rId19" Type="http://schemas.openxmlformats.org/officeDocument/2006/relationships/image" Target="../media/image54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image" Target="../media/image60.emf"/><Relationship Id="rId16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19" Type="http://schemas.openxmlformats.org/officeDocument/2006/relationships/image" Target="../media/image77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9.emf"/><Relationship Id="rId18" Type="http://schemas.openxmlformats.org/officeDocument/2006/relationships/image" Target="../media/image9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12" Type="http://schemas.openxmlformats.org/officeDocument/2006/relationships/image" Target="../media/image88.emf"/><Relationship Id="rId17" Type="http://schemas.openxmlformats.org/officeDocument/2006/relationships/image" Target="../media/image93.emf"/><Relationship Id="rId2" Type="http://schemas.openxmlformats.org/officeDocument/2006/relationships/image" Target="../media/image78.emf"/><Relationship Id="rId16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7.emf"/><Relationship Id="rId5" Type="http://schemas.openxmlformats.org/officeDocument/2006/relationships/image" Target="../media/image81.emf"/><Relationship Id="rId15" Type="http://schemas.openxmlformats.org/officeDocument/2006/relationships/image" Target="../media/image91.emf"/><Relationship Id="rId10" Type="http://schemas.openxmlformats.org/officeDocument/2006/relationships/image" Target="../media/image86.emf"/><Relationship Id="rId19" Type="http://schemas.openxmlformats.org/officeDocument/2006/relationships/image" Target="../media/image95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Relationship Id="rId14" Type="http://schemas.openxmlformats.org/officeDocument/2006/relationships/image" Target="../media/image9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image" Target="../media/image107.emf"/><Relationship Id="rId18" Type="http://schemas.openxmlformats.org/officeDocument/2006/relationships/image" Target="../media/image11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12" Type="http://schemas.openxmlformats.org/officeDocument/2006/relationships/image" Target="../media/image106.emf"/><Relationship Id="rId17" Type="http://schemas.openxmlformats.org/officeDocument/2006/relationships/image" Target="../media/image111.emf"/><Relationship Id="rId2" Type="http://schemas.openxmlformats.org/officeDocument/2006/relationships/image" Target="../media/image96.emf"/><Relationship Id="rId16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11" Type="http://schemas.openxmlformats.org/officeDocument/2006/relationships/image" Target="../media/image105.emf"/><Relationship Id="rId5" Type="http://schemas.openxmlformats.org/officeDocument/2006/relationships/image" Target="../media/image99.emf"/><Relationship Id="rId15" Type="http://schemas.openxmlformats.org/officeDocument/2006/relationships/image" Target="../media/image109.emf"/><Relationship Id="rId10" Type="http://schemas.openxmlformats.org/officeDocument/2006/relationships/image" Target="../media/image104.emf"/><Relationship Id="rId19" Type="http://schemas.openxmlformats.org/officeDocument/2006/relationships/image" Target="../media/image113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Relationship Id="rId14" Type="http://schemas.openxmlformats.org/officeDocument/2006/relationships/image" Target="../media/image10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462" y="854796"/>
            <a:ext cx="837788" cy="710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6911" y="854796"/>
            <a:ext cx="837788" cy="710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0360" y="867486"/>
            <a:ext cx="837788" cy="697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3809" y="918246"/>
            <a:ext cx="837788" cy="647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7258" y="810381"/>
            <a:ext cx="837788" cy="7994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0706" y="670791"/>
            <a:ext cx="837788" cy="93906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8655" y="1703935"/>
            <a:ext cx="122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IPv</a:t>
            </a:r>
            <a:r>
              <a:rPr lang="zh-CN" altLang="en-US" dirty="0" smtClean="0"/>
              <a:t>6 </a:t>
            </a:r>
            <a:r>
              <a:rPr lang="en-US" altLang="zh-CN" dirty="0" smtClean="0"/>
              <a:t>router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233984" y="1703935"/>
            <a:ext cx="138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SOHO </a:t>
            </a:r>
            <a:r>
              <a:rPr lang="en-US" altLang="zh-CN" dirty="0" smtClean="0"/>
              <a:t>router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244092" y="1565436"/>
            <a:ext cx="1414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Router with a voice module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101270" y="1703935"/>
            <a:ext cx="1699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Medium- and low-end router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8214957" y="1703935"/>
            <a:ext cx="16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High-end router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0173839" y="1703935"/>
            <a:ext cx="126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Core router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6156" y="2418607"/>
            <a:ext cx="825094" cy="8502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94372" y="2418607"/>
            <a:ext cx="825094" cy="8502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62588" y="2418607"/>
            <a:ext cx="825094" cy="8502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30804" y="2418607"/>
            <a:ext cx="825094" cy="8502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99020" y="2399572"/>
            <a:ext cx="875869" cy="888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18012" y="2418607"/>
            <a:ext cx="825094" cy="8502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4778" y="4472700"/>
            <a:ext cx="825094" cy="8502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89964" y="4472700"/>
            <a:ext cx="825094" cy="85023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75150" y="4472700"/>
            <a:ext cx="825094" cy="85023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60336" y="4472700"/>
            <a:ext cx="825094" cy="85023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445522" y="4472700"/>
            <a:ext cx="825094" cy="85023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430706" y="4529805"/>
            <a:ext cx="812400" cy="736020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93118" y="3643827"/>
            <a:ext cx="195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Concentrator</a:t>
            </a:r>
            <a:r>
              <a:rPr lang="zh-CN" altLang="en-US" dirty="0" smtClean="0"/>
              <a:t>/</a:t>
            </a:r>
            <a:r>
              <a:rPr lang="zh-CN" altLang="en-US" dirty="0" smtClean="0"/>
              <a:t>HUB</a:t>
            </a:r>
            <a:r>
              <a:rPr lang="zh-CN" altLang="en-US" dirty="0" smtClean="0"/>
              <a:t>(</a:t>
            </a:r>
            <a:r>
              <a:rPr lang="en-US" altLang="zh-CN" dirty="0" smtClean="0"/>
              <a:t>abstract</a:t>
            </a:r>
            <a:r>
              <a:rPr lang="zh-CN" altLang="en-US" dirty="0" smtClean="0"/>
              <a:t>)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2326959" y="3643827"/>
            <a:ext cx="1483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Convergence switch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4281970" y="3643827"/>
            <a:ext cx="1275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Core switch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101270" y="3643827"/>
            <a:ext cx="146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Access switch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8214957" y="3643827"/>
            <a:ext cx="156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10692108" y="3643827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AP</a:t>
            </a:r>
          </a:p>
        </p:txBody>
      </p:sp>
      <p:sp>
        <p:nvSpPr>
          <p:cNvPr id="55" name="矩形 54"/>
          <p:cNvSpPr/>
          <p:nvPr/>
        </p:nvSpPr>
        <p:spPr>
          <a:xfrm>
            <a:off x="455367" y="5589559"/>
            <a:ext cx="163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Wireless bridge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2442374" y="5589559"/>
            <a:ext cx="136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Wireless NIC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4319849" y="5589559"/>
            <a:ext cx="144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Access server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6428156" y="5589559"/>
            <a:ext cx="152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Voice gateway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8155970" y="5589559"/>
            <a:ext cx="1559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Network telephone system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10105218" y="5589559"/>
            <a:ext cx="192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CX </a:t>
            </a:r>
            <a:r>
              <a:rPr lang="en-US" altLang="zh-CN" dirty="0" smtClean="0"/>
              <a:t>metro service platform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9559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850" y="518451"/>
            <a:ext cx="812400" cy="736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4710" y="562866"/>
            <a:ext cx="1104356" cy="647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48" y="404241"/>
            <a:ext cx="787013" cy="964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3291" y="302721"/>
            <a:ext cx="799706" cy="1167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9479" y="163131"/>
            <a:ext cx="672769" cy="1446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98730" y="645351"/>
            <a:ext cx="1117050" cy="482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6525" y="2747540"/>
            <a:ext cx="1117050" cy="482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3475" y="2639675"/>
            <a:ext cx="1104356" cy="697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59805" y="2703125"/>
            <a:ext cx="1104356" cy="571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0966" y="2703125"/>
            <a:ext cx="1104356" cy="5710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02127" y="2766575"/>
            <a:ext cx="1117050" cy="444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98730" y="2766575"/>
            <a:ext cx="1117050" cy="444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8850" y="4438671"/>
            <a:ext cx="748931" cy="7740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62331" y="4590951"/>
            <a:ext cx="926644" cy="469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1945" y="4419636"/>
            <a:ext cx="660075" cy="8121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03106" y="4419636"/>
            <a:ext cx="660075" cy="8121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324267" y="4419636"/>
            <a:ext cx="672769" cy="8121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80883" y="4432326"/>
            <a:ext cx="1104356" cy="78678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8797" y="1698473"/>
            <a:ext cx="1758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Multi-Service Control </a:t>
            </a:r>
            <a:r>
              <a:rPr lang="en-US" altLang="zh-CN" dirty="0" smtClean="0"/>
              <a:t>Gateway (</a:t>
            </a:r>
            <a:r>
              <a:rPr lang="zh-CN" altLang="en-US" dirty="0" smtClean="0"/>
              <a:t>MSCG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006127" y="1684878"/>
            <a:ext cx="2175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NE20/20</a:t>
            </a:r>
            <a:r>
              <a:rPr lang="zh-CN" altLang="en-US" dirty="0" smtClean="0"/>
              <a:t>E </a:t>
            </a:r>
            <a:r>
              <a:rPr lang="en-US" altLang="zh-CN" dirty="0" smtClean="0"/>
              <a:t>series high-end router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915181" y="1659441"/>
            <a:ext cx="232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16E/08E/</a:t>
            </a:r>
            <a:r>
              <a:rPr lang="zh-CN" altLang="en-US" dirty="0" smtClean="0"/>
              <a:t>05 </a:t>
            </a:r>
            <a:r>
              <a:rPr lang="en-US" altLang="zh-CN" dirty="0" smtClean="0"/>
              <a:t>series high-end router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412495" y="174762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NE40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248887" y="174762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NE80</a:t>
            </a:r>
          </a:p>
        </p:txBody>
      </p:sp>
      <p:sp>
        <p:nvSpPr>
          <p:cNvPr id="27" name="矩形 26"/>
          <p:cNvSpPr/>
          <p:nvPr/>
        </p:nvSpPr>
        <p:spPr>
          <a:xfrm>
            <a:off x="10389668" y="1823377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AR28</a:t>
            </a:r>
          </a:p>
        </p:txBody>
      </p:sp>
      <p:sp>
        <p:nvSpPr>
          <p:cNvPr id="28" name="矩形 27"/>
          <p:cNvSpPr/>
          <p:nvPr/>
        </p:nvSpPr>
        <p:spPr>
          <a:xfrm>
            <a:off x="674462" y="3677044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AR18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162331" y="3677044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AR46</a:t>
            </a:r>
          </a:p>
        </p:txBody>
      </p:sp>
      <p:sp>
        <p:nvSpPr>
          <p:cNvPr id="30" name="矩形 29"/>
          <p:cNvSpPr/>
          <p:nvPr/>
        </p:nvSpPr>
        <p:spPr>
          <a:xfrm>
            <a:off x="3902730" y="35248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Eudemon 1000</a:t>
            </a:r>
          </a:p>
          <a:p>
            <a:r>
              <a:rPr lang="en-US" altLang="zh-CN" dirty="0" smtClean="0"/>
              <a:t>firewall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80966" y="35113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Eudemon 200</a:t>
            </a:r>
          </a:p>
          <a:p>
            <a:r>
              <a:rPr lang="en-US" altLang="zh-CN" dirty="0" smtClean="0"/>
              <a:t>firewall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052189" y="3609963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Eudemon 100E</a:t>
            </a:r>
          </a:p>
        </p:txBody>
      </p:sp>
      <p:sp>
        <p:nvSpPr>
          <p:cNvPr id="33" name="矩形 32"/>
          <p:cNvSpPr/>
          <p:nvPr/>
        </p:nvSpPr>
        <p:spPr>
          <a:xfrm>
            <a:off x="9866008" y="3575444"/>
            <a:ext cx="20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Voice Gateway (</a:t>
            </a:r>
            <a:r>
              <a:rPr lang="zh-CN" altLang="en-US" dirty="0" smtClean="0"/>
              <a:t>VG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28026" y="5605056"/>
            <a:ext cx="153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Embedded firewall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894020" y="5453205"/>
            <a:ext cx="196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Versatile Routing </a:t>
            </a:r>
            <a:r>
              <a:rPr lang="en-US" altLang="zh-CN" dirty="0" smtClean="0"/>
              <a:t>Platform (VRP)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186840" y="559170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VPN</a:t>
            </a:r>
          </a:p>
        </p:txBody>
      </p:sp>
      <p:sp>
        <p:nvSpPr>
          <p:cNvPr id="37" name="矩形 36"/>
          <p:cNvSpPr/>
          <p:nvPr/>
        </p:nvSpPr>
        <p:spPr>
          <a:xfrm>
            <a:off x="6020721" y="5484307"/>
            <a:ext cx="146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QoS Manager</a:t>
            </a:r>
          </a:p>
        </p:txBody>
      </p:sp>
      <p:sp>
        <p:nvSpPr>
          <p:cNvPr id="38" name="矩形 37"/>
          <p:cNvSpPr/>
          <p:nvPr/>
        </p:nvSpPr>
        <p:spPr>
          <a:xfrm>
            <a:off x="7776308" y="5386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CAMS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748531" y="5453205"/>
            <a:ext cx="244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NBX </a:t>
            </a:r>
            <a:r>
              <a:rPr lang="en-US" altLang="zh-CN" dirty="0" smtClean="0"/>
              <a:t>network telephone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3413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84" y="637035"/>
            <a:ext cx="1104356" cy="520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6229" y="675105"/>
            <a:ext cx="1117050" cy="444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1568" y="491100"/>
            <a:ext cx="748931" cy="812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1894" y="408615"/>
            <a:ext cx="621994" cy="977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9" y="675105"/>
            <a:ext cx="1117050" cy="444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61057" y="675105"/>
            <a:ext cx="1117050" cy="444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646" y="2481047"/>
            <a:ext cx="1104356" cy="532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6505" y="2519117"/>
            <a:ext cx="1117050" cy="4568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8844" y="2341457"/>
            <a:ext cx="787013" cy="812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3277" y="2341457"/>
            <a:ext cx="787013" cy="8121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87214" y="2354147"/>
            <a:ext cx="761625" cy="786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74950" y="2322422"/>
            <a:ext cx="761625" cy="8502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4705" y="4411186"/>
            <a:ext cx="736238" cy="824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98645" y="4404841"/>
            <a:ext cx="672769" cy="837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72312" y="4328701"/>
            <a:ext cx="660075" cy="9898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65196" y="4449256"/>
            <a:ext cx="825094" cy="7487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715848" y="4474636"/>
            <a:ext cx="1104356" cy="6979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773751" y="4563466"/>
            <a:ext cx="1104356" cy="52029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7981" y="1597802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S35000</a:t>
            </a:r>
          </a:p>
        </p:txBody>
      </p:sp>
      <p:sp>
        <p:nvSpPr>
          <p:cNvPr id="23" name="矩形 22"/>
          <p:cNvSpPr/>
          <p:nvPr/>
        </p:nvSpPr>
        <p:spPr>
          <a:xfrm>
            <a:off x="2485483" y="164903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S3000</a:t>
            </a:r>
          </a:p>
        </p:txBody>
      </p:sp>
      <p:sp>
        <p:nvSpPr>
          <p:cNvPr id="24" name="矩形 23"/>
          <p:cNvSpPr/>
          <p:nvPr/>
        </p:nvSpPr>
        <p:spPr>
          <a:xfrm>
            <a:off x="4395965" y="164903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S6500</a:t>
            </a:r>
          </a:p>
        </p:txBody>
      </p:sp>
      <p:sp>
        <p:nvSpPr>
          <p:cNvPr id="25" name="矩形 24"/>
          <p:cNvSpPr/>
          <p:nvPr/>
        </p:nvSpPr>
        <p:spPr>
          <a:xfrm>
            <a:off x="6435347" y="166423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S8500</a:t>
            </a:r>
          </a:p>
        </p:txBody>
      </p:sp>
      <p:sp>
        <p:nvSpPr>
          <p:cNvPr id="26" name="矩形 25"/>
          <p:cNvSpPr/>
          <p:nvPr/>
        </p:nvSpPr>
        <p:spPr>
          <a:xfrm>
            <a:off x="8507943" y="166423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S2000</a:t>
            </a:r>
          </a:p>
        </p:txBody>
      </p:sp>
      <p:sp>
        <p:nvSpPr>
          <p:cNvPr id="27" name="矩形 26"/>
          <p:cNvSpPr/>
          <p:nvPr/>
        </p:nvSpPr>
        <p:spPr>
          <a:xfrm>
            <a:off x="10940311" y="166423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S1000</a:t>
            </a:r>
          </a:p>
        </p:txBody>
      </p:sp>
      <p:sp>
        <p:nvSpPr>
          <p:cNvPr id="28" name="矩形 27"/>
          <p:cNvSpPr/>
          <p:nvPr/>
        </p:nvSpPr>
        <p:spPr>
          <a:xfrm>
            <a:off x="623414" y="33312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Baseline</a:t>
            </a:r>
          </a:p>
          <a:p>
            <a:r>
              <a:rPr lang="en-US" altLang="zh-CN" dirty="0" smtClean="0"/>
              <a:t>concentrator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619848" y="33957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OfficeConnect</a:t>
            </a:r>
          </a:p>
          <a:p>
            <a:r>
              <a:rPr lang="en-US" altLang="zh-CN" dirty="0" smtClean="0"/>
              <a:t>concentrator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636211" y="3427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Quidway</a:t>
            </a:r>
          </a:p>
          <a:p>
            <a:r>
              <a:rPr lang="zh-CN" altLang="en-US" dirty="0" smtClean="0"/>
              <a:t>Eudemon </a:t>
            </a:r>
            <a:r>
              <a:rPr lang="en-US" altLang="zh-CN" dirty="0" smtClean="0"/>
              <a:t>series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719883" y="34002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Quidway</a:t>
            </a:r>
          </a:p>
          <a:p>
            <a:r>
              <a:rPr lang="zh-CN" altLang="en-US" dirty="0"/>
              <a:t>WA</a:t>
            </a:r>
            <a:r>
              <a:rPr lang="zh-CN" altLang="en-US" dirty="0" smtClean="0"/>
              <a:t>1000 </a:t>
            </a:r>
            <a:r>
              <a:rPr lang="en-US" altLang="zh-CN" dirty="0" smtClean="0"/>
              <a:t>series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961657" y="3533467"/>
            <a:ext cx="60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MRS</a:t>
            </a:r>
          </a:p>
        </p:txBody>
      </p:sp>
      <p:sp>
        <p:nvSpPr>
          <p:cNvPr id="33" name="矩形 32"/>
          <p:cNvSpPr/>
          <p:nvPr/>
        </p:nvSpPr>
        <p:spPr>
          <a:xfrm>
            <a:off x="10531838" y="3620029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MA5200/BRAS</a:t>
            </a:r>
          </a:p>
        </p:txBody>
      </p:sp>
      <p:sp>
        <p:nvSpPr>
          <p:cNvPr id="34" name="矩形 33"/>
          <p:cNvSpPr/>
          <p:nvPr/>
        </p:nvSpPr>
        <p:spPr>
          <a:xfrm>
            <a:off x="28857" y="5671074"/>
            <a:ext cx="1999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ESR</a:t>
            </a:r>
            <a:r>
              <a:rPr lang="zh-CN" altLang="en-US" dirty="0" smtClean="0"/>
              <a:t>8825 </a:t>
            </a:r>
            <a:r>
              <a:rPr lang="en-US" altLang="zh-CN" dirty="0" smtClean="0"/>
              <a:t>edge service router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722135" y="5671074"/>
            <a:ext cx="140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Policy Server</a:t>
            </a:r>
          </a:p>
        </p:txBody>
      </p:sp>
      <p:sp>
        <p:nvSpPr>
          <p:cNvPr id="36" name="矩形 35"/>
          <p:cNvSpPr/>
          <p:nvPr/>
        </p:nvSpPr>
        <p:spPr>
          <a:xfrm>
            <a:off x="4775235" y="5573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RADIUS</a:t>
            </a:r>
          </a:p>
          <a:p>
            <a:r>
              <a:rPr lang="zh-CN" altLang="en-US" dirty="0"/>
              <a:t>Server</a:t>
            </a:r>
          </a:p>
        </p:txBody>
      </p:sp>
      <p:sp>
        <p:nvSpPr>
          <p:cNvPr id="37" name="矩形 36"/>
          <p:cNvSpPr/>
          <p:nvPr/>
        </p:nvSpPr>
        <p:spPr>
          <a:xfrm>
            <a:off x="6296860" y="5688978"/>
            <a:ext cx="169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Universal r</a:t>
            </a:r>
            <a:r>
              <a:rPr lang="zh-CN" altLang="en-US" dirty="0" smtClean="0"/>
              <a:t>outer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8192753" y="5688978"/>
            <a:ext cx="273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4005 </a:t>
            </a:r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0947416" y="5670353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S5000</a:t>
            </a:r>
          </a:p>
        </p:txBody>
      </p:sp>
    </p:spTree>
    <p:extLst>
      <p:ext uri="{BB962C8B-B14F-4D97-AF65-F5344CB8AC3E}">
        <p14:creationId xmlns:p14="http://schemas.microsoft.com/office/powerpoint/2010/main" xmlns="" val="19853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36" y="1232371"/>
            <a:ext cx="1117050" cy="444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007" y="1224333"/>
            <a:ext cx="1117050" cy="444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0076" y="1232371"/>
            <a:ext cx="1117050" cy="444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5142" y="1194301"/>
            <a:ext cx="1104356" cy="520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93211" y="972226"/>
            <a:ext cx="647381" cy="9644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993873"/>
            <a:ext cx="248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4900 </a:t>
            </a:r>
            <a:r>
              <a:rPr lang="en-US" altLang="zh-CN" dirty="0" smtClean="0"/>
              <a:t>edge switch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716372" y="1993873"/>
            <a:ext cx="204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4400 </a:t>
            </a:r>
            <a:r>
              <a:rPr lang="en-US" altLang="zh-CN" dirty="0" smtClean="0"/>
              <a:t>stacked switch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254440" y="1993873"/>
            <a:ext cx="209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4200 </a:t>
            </a:r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782761" y="1993873"/>
            <a:ext cx="1913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40x</a:t>
            </a:r>
            <a:r>
              <a:rPr lang="zh-CN" altLang="en-US" dirty="0" smtClean="0"/>
              <a:t>0 </a:t>
            </a:r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227490" y="1993873"/>
            <a:ext cx="1516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NE5000</a:t>
            </a:r>
            <a:r>
              <a:rPr lang="zh-CN" altLang="en-US" dirty="0" smtClean="0"/>
              <a:t>E </a:t>
            </a:r>
            <a:r>
              <a:rPr lang="en-US" altLang="zh-CN" dirty="0" smtClean="0"/>
              <a:t>core router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2472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8655" y="1703935"/>
            <a:ext cx="122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IPv</a:t>
            </a:r>
            <a:r>
              <a:rPr lang="zh-CN" altLang="en-US" dirty="0" smtClean="0"/>
              <a:t>6 </a:t>
            </a:r>
            <a:r>
              <a:rPr lang="en-US" altLang="zh-CN" dirty="0" smtClean="0"/>
              <a:t>router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233984" y="1703935"/>
            <a:ext cx="138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SOHO </a:t>
            </a:r>
            <a:r>
              <a:rPr lang="en-US" altLang="zh-CN" dirty="0" smtClean="0"/>
              <a:t>router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244092" y="1565436"/>
            <a:ext cx="1414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Router with a voice module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101271" y="1703935"/>
            <a:ext cx="1461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Medium- and low-end router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8214957" y="1703935"/>
            <a:ext cx="16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High-end router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0173839" y="1703935"/>
            <a:ext cx="126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Core router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93118" y="3643827"/>
            <a:ext cx="1821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Concentrator</a:t>
            </a:r>
            <a:r>
              <a:rPr lang="zh-CN" altLang="en-US" dirty="0" smtClean="0"/>
              <a:t>/</a:t>
            </a:r>
            <a:r>
              <a:rPr lang="zh-CN" altLang="en-US" dirty="0" smtClean="0"/>
              <a:t>HUB</a:t>
            </a:r>
            <a:r>
              <a:rPr lang="zh-CN" altLang="en-US" dirty="0" smtClean="0"/>
              <a:t>(</a:t>
            </a:r>
            <a:r>
              <a:rPr lang="en-US" altLang="zh-CN" dirty="0" smtClean="0"/>
              <a:t>abstract</a:t>
            </a:r>
            <a:r>
              <a:rPr lang="zh-CN" altLang="en-US" dirty="0" smtClean="0"/>
              <a:t>)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2326959" y="3643827"/>
            <a:ext cx="138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Convergence switch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4281970" y="3643827"/>
            <a:ext cx="1275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Core switch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101270" y="3643827"/>
            <a:ext cx="146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Access switch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8214957" y="3643827"/>
            <a:ext cx="156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10692108" y="3643827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AP</a:t>
            </a:r>
          </a:p>
        </p:txBody>
      </p:sp>
      <p:sp>
        <p:nvSpPr>
          <p:cNvPr id="55" name="矩形 54"/>
          <p:cNvSpPr/>
          <p:nvPr/>
        </p:nvSpPr>
        <p:spPr>
          <a:xfrm>
            <a:off x="455367" y="5589559"/>
            <a:ext cx="163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Wireless bridge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2442374" y="5589559"/>
            <a:ext cx="163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Wireless bridge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4319849" y="5589559"/>
            <a:ext cx="144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Access server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6428156" y="5589559"/>
            <a:ext cx="152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Voice gateway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8155970" y="5589559"/>
            <a:ext cx="1883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Network telephone system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10105219" y="5589559"/>
            <a:ext cx="208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CX </a:t>
            </a:r>
            <a:r>
              <a:rPr lang="en-US" altLang="zh-CN" dirty="0" smtClean="0"/>
              <a:t>metro service platform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471" y="714819"/>
            <a:ext cx="837788" cy="710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478" y="725530"/>
            <a:ext cx="837788" cy="710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2490" y="714819"/>
            <a:ext cx="837788" cy="697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1790" y="714819"/>
            <a:ext cx="837788" cy="647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5477" y="560545"/>
            <a:ext cx="837788" cy="7994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24359" y="352407"/>
            <a:ext cx="837788" cy="9390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2611" y="2570904"/>
            <a:ext cx="825094" cy="850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8970" y="2581615"/>
            <a:ext cx="825094" cy="850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32490" y="2502682"/>
            <a:ext cx="825094" cy="8502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7227" y="2666447"/>
            <a:ext cx="825094" cy="8502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27396" y="2628377"/>
            <a:ext cx="875869" cy="888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97730" y="2594799"/>
            <a:ext cx="825094" cy="8502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2611" y="4487067"/>
            <a:ext cx="825094" cy="8502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37338" y="4487067"/>
            <a:ext cx="825094" cy="8502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61986" y="4581296"/>
            <a:ext cx="825094" cy="8502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28156" y="4453186"/>
            <a:ext cx="825094" cy="85023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478171" y="4376244"/>
            <a:ext cx="825094" cy="85023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05676" y="4510291"/>
            <a:ext cx="812400" cy="7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93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98797" y="1698473"/>
            <a:ext cx="1758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Multi-Service Control </a:t>
            </a:r>
            <a:r>
              <a:rPr lang="en-US" altLang="zh-CN" dirty="0" smtClean="0"/>
              <a:t>Gateway (</a:t>
            </a:r>
            <a:r>
              <a:rPr lang="zh-CN" altLang="en-US" dirty="0" smtClean="0"/>
              <a:t>MSCG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006127" y="1684878"/>
            <a:ext cx="2022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NE20/20</a:t>
            </a:r>
            <a:r>
              <a:rPr lang="zh-CN" altLang="en-US" dirty="0" smtClean="0"/>
              <a:t>E </a:t>
            </a:r>
            <a:r>
              <a:rPr lang="en-US" altLang="zh-CN" dirty="0" smtClean="0"/>
              <a:t>series high-end router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915181" y="1659441"/>
            <a:ext cx="226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16E/08E/</a:t>
            </a:r>
            <a:r>
              <a:rPr lang="zh-CN" altLang="en-US" dirty="0" smtClean="0"/>
              <a:t>05 </a:t>
            </a:r>
            <a:r>
              <a:rPr lang="en-US" altLang="zh-CN" dirty="0" smtClean="0"/>
              <a:t>series high-end router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412495" y="174762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NE40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248887" y="174762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NE80</a:t>
            </a:r>
          </a:p>
        </p:txBody>
      </p:sp>
      <p:sp>
        <p:nvSpPr>
          <p:cNvPr id="27" name="矩形 26"/>
          <p:cNvSpPr/>
          <p:nvPr/>
        </p:nvSpPr>
        <p:spPr>
          <a:xfrm>
            <a:off x="10389668" y="1823377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AR28</a:t>
            </a:r>
          </a:p>
        </p:txBody>
      </p:sp>
      <p:sp>
        <p:nvSpPr>
          <p:cNvPr id="28" name="矩形 27"/>
          <p:cNvSpPr/>
          <p:nvPr/>
        </p:nvSpPr>
        <p:spPr>
          <a:xfrm>
            <a:off x="674462" y="3677044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/>
              <a:t>AR18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162331" y="3677044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AR46</a:t>
            </a:r>
          </a:p>
        </p:txBody>
      </p:sp>
      <p:sp>
        <p:nvSpPr>
          <p:cNvPr id="30" name="矩形 29"/>
          <p:cNvSpPr/>
          <p:nvPr/>
        </p:nvSpPr>
        <p:spPr>
          <a:xfrm>
            <a:off x="3902730" y="35248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Eudemon 1000</a:t>
            </a:r>
          </a:p>
          <a:p>
            <a:r>
              <a:rPr lang="en-US" altLang="zh-CN" dirty="0" smtClean="0"/>
              <a:t>firewall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80966" y="35113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Eudemon 200</a:t>
            </a:r>
          </a:p>
          <a:p>
            <a:r>
              <a:rPr lang="zh-CN" altLang="en-US" dirty="0" smtClean="0"/>
              <a:t>Eudemon 1000</a:t>
            </a:r>
          </a:p>
          <a:p>
            <a:r>
              <a:rPr lang="en-US" altLang="zh-CN" dirty="0" smtClean="0"/>
              <a:t>firewall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052189" y="3609963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Eudemon 100E</a:t>
            </a:r>
          </a:p>
        </p:txBody>
      </p:sp>
      <p:sp>
        <p:nvSpPr>
          <p:cNvPr id="33" name="矩形 32"/>
          <p:cNvSpPr/>
          <p:nvPr/>
        </p:nvSpPr>
        <p:spPr>
          <a:xfrm>
            <a:off x="9866008" y="3575444"/>
            <a:ext cx="20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Voice Gateway (</a:t>
            </a:r>
            <a:r>
              <a:rPr lang="zh-CN" altLang="en-US" dirty="0" smtClean="0"/>
              <a:t>VG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28026" y="5605056"/>
            <a:ext cx="127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Embedded firewall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894020" y="5453205"/>
            <a:ext cx="1830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Versatile Routing </a:t>
            </a:r>
            <a:r>
              <a:rPr lang="en-US" altLang="zh-CN" dirty="0" smtClean="0"/>
              <a:t>Platform (</a:t>
            </a:r>
            <a:r>
              <a:rPr lang="zh-CN" altLang="en-US" dirty="0" smtClean="0"/>
              <a:t>VRP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186840" y="559170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VPN</a:t>
            </a:r>
          </a:p>
        </p:txBody>
      </p:sp>
      <p:sp>
        <p:nvSpPr>
          <p:cNvPr id="37" name="矩形 36"/>
          <p:cNvSpPr/>
          <p:nvPr/>
        </p:nvSpPr>
        <p:spPr>
          <a:xfrm>
            <a:off x="6020721" y="5484307"/>
            <a:ext cx="146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QoS Manager</a:t>
            </a:r>
          </a:p>
        </p:txBody>
      </p:sp>
      <p:sp>
        <p:nvSpPr>
          <p:cNvPr id="38" name="矩形 37"/>
          <p:cNvSpPr/>
          <p:nvPr/>
        </p:nvSpPr>
        <p:spPr>
          <a:xfrm>
            <a:off x="8100158" y="5386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CAMS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748531" y="5453205"/>
            <a:ext cx="244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NBX </a:t>
            </a:r>
            <a:r>
              <a:rPr lang="en-US" altLang="zh-CN" dirty="0" smtClean="0"/>
              <a:t>network telephone system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850" y="551123"/>
            <a:ext cx="812400" cy="736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331" y="657869"/>
            <a:ext cx="1104356" cy="64719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114" y="524015"/>
            <a:ext cx="787013" cy="96444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2551" y="372506"/>
            <a:ext cx="799706" cy="116748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2051" y="210197"/>
            <a:ext cx="672769" cy="144666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12164" y="1009674"/>
            <a:ext cx="1117050" cy="48222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331" y="2845823"/>
            <a:ext cx="1117050" cy="48222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259" y="2742539"/>
            <a:ext cx="1104356" cy="69795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9771" y="2770454"/>
            <a:ext cx="1104356" cy="5710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0966" y="2563067"/>
            <a:ext cx="1104356" cy="5710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13653" y="2637869"/>
            <a:ext cx="1117050" cy="444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48531" y="2695341"/>
            <a:ext cx="1117050" cy="44415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4462" y="4438671"/>
            <a:ext cx="748931" cy="77409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78512" y="4697672"/>
            <a:ext cx="926644" cy="46953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86840" y="4526357"/>
            <a:ext cx="672769" cy="81216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53644" y="4453329"/>
            <a:ext cx="660075" cy="81216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59634" y="4335761"/>
            <a:ext cx="672769" cy="8121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60464" y="4456507"/>
            <a:ext cx="1104356" cy="7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24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57981" y="1597802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S35000</a:t>
            </a:r>
          </a:p>
        </p:txBody>
      </p:sp>
      <p:sp>
        <p:nvSpPr>
          <p:cNvPr id="23" name="矩形 22"/>
          <p:cNvSpPr/>
          <p:nvPr/>
        </p:nvSpPr>
        <p:spPr>
          <a:xfrm>
            <a:off x="2637883" y="164903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S3000</a:t>
            </a:r>
          </a:p>
        </p:txBody>
      </p:sp>
      <p:sp>
        <p:nvSpPr>
          <p:cNvPr id="24" name="矩形 23"/>
          <p:cNvSpPr/>
          <p:nvPr/>
        </p:nvSpPr>
        <p:spPr>
          <a:xfrm>
            <a:off x="5005565" y="164903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S6500</a:t>
            </a:r>
          </a:p>
        </p:txBody>
      </p:sp>
      <p:sp>
        <p:nvSpPr>
          <p:cNvPr id="25" name="矩形 24"/>
          <p:cNvSpPr/>
          <p:nvPr/>
        </p:nvSpPr>
        <p:spPr>
          <a:xfrm>
            <a:off x="6692522" y="166423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S8500</a:t>
            </a:r>
          </a:p>
        </p:txBody>
      </p:sp>
      <p:sp>
        <p:nvSpPr>
          <p:cNvPr id="26" name="矩形 25"/>
          <p:cNvSpPr/>
          <p:nvPr/>
        </p:nvSpPr>
        <p:spPr>
          <a:xfrm>
            <a:off x="8631768" y="166423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S2000</a:t>
            </a:r>
          </a:p>
        </p:txBody>
      </p:sp>
      <p:sp>
        <p:nvSpPr>
          <p:cNvPr id="27" name="矩形 26"/>
          <p:cNvSpPr/>
          <p:nvPr/>
        </p:nvSpPr>
        <p:spPr>
          <a:xfrm>
            <a:off x="10940311" y="166423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S1000</a:t>
            </a:r>
          </a:p>
        </p:txBody>
      </p:sp>
      <p:sp>
        <p:nvSpPr>
          <p:cNvPr id="28" name="矩形 27"/>
          <p:cNvSpPr/>
          <p:nvPr/>
        </p:nvSpPr>
        <p:spPr>
          <a:xfrm>
            <a:off x="623414" y="33312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Baseline</a:t>
            </a:r>
          </a:p>
          <a:p>
            <a:r>
              <a:rPr lang="en-US" altLang="zh-CN" dirty="0" smtClean="0"/>
              <a:t>concentrator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619848" y="33957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OfficeConnect</a:t>
            </a:r>
          </a:p>
          <a:p>
            <a:r>
              <a:rPr lang="en-US" altLang="zh-CN" dirty="0" smtClean="0"/>
              <a:t>concentrator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683836" y="3427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Quidway</a:t>
            </a:r>
          </a:p>
          <a:p>
            <a:r>
              <a:rPr lang="zh-CN" altLang="en-US" dirty="0" smtClean="0"/>
              <a:t>Eudemon </a:t>
            </a:r>
            <a:r>
              <a:rPr lang="en-US" altLang="zh-CN" dirty="0" smtClean="0"/>
              <a:t>series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719883" y="34002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Quidway</a:t>
            </a:r>
          </a:p>
          <a:p>
            <a:r>
              <a:rPr lang="zh-CN" altLang="en-US" dirty="0"/>
              <a:t>WA</a:t>
            </a:r>
            <a:r>
              <a:rPr lang="zh-CN" altLang="en-US" dirty="0" smtClean="0"/>
              <a:t>1000 </a:t>
            </a:r>
            <a:r>
              <a:rPr lang="en-US" altLang="zh-CN" dirty="0" smtClean="0"/>
              <a:t>series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961657" y="3533467"/>
            <a:ext cx="60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MRS</a:t>
            </a:r>
          </a:p>
        </p:txBody>
      </p:sp>
      <p:sp>
        <p:nvSpPr>
          <p:cNvPr id="33" name="矩形 32"/>
          <p:cNvSpPr/>
          <p:nvPr/>
        </p:nvSpPr>
        <p:spPr>
          <a:xfrm>
            <a:off x="10531838" y="3620029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MA5200/BRAS</a:t>
            </a:r>
          </a:p>
        </p:txBody>
      </p:sp>
      <p:sp>
        <p:nvSpPr>
          <p:cNvPr id="34" name="矩形 33"/>
          <p:cNvSpPr/>
          <p:nvPr/>
        </p:nvSpPr>
        <p:spPr>
          <a:xfrm>
            <a:off x="28857" y="5671074"/>
            <a:ext cx="187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ESR</a:t>
            </a:r>
            <a:r>
              <a:rPr lang="zh-CN" altLang="en-US" dirty="0" smtClean="0"/>
              <a:t>8825 </a:t>
            </a:r>
            <a:r>
              <a:rPr lang="en-US" altLang="zh-CN" dirty="0" smtClean="0"/>
              <a:t>edge service router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722135" y="5671074"/>
            <a:ext cx="140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Policy Server</a:t>
            </a:r>
          </a:p>
        </p:txBody>
      </p:sp>
      <p:sp>
        <p:nvSpPr>
          <p:cNvPr id="36" name="矩形 35"/>
          <p:cNvSpPr/>
          <p:nvPr/>
        </p:nvSpPr>
        <p:spPr>
          <a:xfrm>
            <a:off x="4775235" y="5573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RADIUS</a:t>
            </a:r>
          </a:p>
          <a:p>
            <a:r>
              <a:rPr lang="zh-CN" altLang="en-US" dirty="0"/>
              <a:t>Server</a:t>
            </a:r>
          </a:p>
        </p:txBody>
      </p:sp>
      <p:sp>
        <p:nvSpPr>
          <p:cNvPr id="37" name="矩形 36"/>
          <p:cNvSpPr/>
          <p:nvPr/>
        </p:nvSpPr>
        <p:spPr>
          <a:xfrm>
            <a:off x="6296860" y="5688978"/>
            <a:ext cx="169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Universal r</a:t>
            </a:r>
            <a:r>
              <a:rPr lang="zh-CN" altLang="en-US" dirty="0" smtClean="0"/>
              <a:t>outer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8192753" y="5688978"/>
            <a:ext cx="224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4005 </a:t>
            </a:r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0947416" y="5670353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S5000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70" y="730525"/>
            <a:ext cx="1104356" cy="520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406" y="768595"/>
            <a:ext cx="1117050" cy="4441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236" y="584590"/>
            <a:ext cx="748931" cy="81216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2947" y="502105"/>
            <a:ext cx="621994" cy="97713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21721" y="768595"/>
            <a:ext cx="1117050" cy="4441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5550" y="768595"/>
            <a:ext cx="1117050" cy="4441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981" y="2585914"/>
            <a:ext cx="1104356" cy="53298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0595" y="2623984"/>
            <a:ext cx="1117050" cy="45684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95903" y="2459014"/>
            <a:ext cx="761625" cy="7867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15786" y="2459014"/>
            <a:ext cx="761625" cy="78678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35669" y="2459014"/>
            <a:ext cx="761625" cy="78678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040" y="4543866"/>
            <a:ext cx="736238" cy="8248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01671" y="4537521"/>
            <a:ext cx="672769" cy="83754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40683" y="4461381"/>
            <a:ext cx="660075" cy="98982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755550" y="2427289"/>
            <a:ext cx="761625" cy="85023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05101" y="4581936"/>
            <a:ext cx="825094" cy="74871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810688" y="4607316"/>
            <a:ext cx="1104356" cy="6979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652638" y="4696146"/>
            <a:ext cx="1104356" cy="5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1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993873"/>
            <a:ext cx="2066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4900 </a:t>
            </a:r>
            <a:r>
              <a:rPr lang="en-US" altLang="zh-CN" dirty="0" smtClean="0"/>
              <a:t>edge switch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716372" y="1993873"/>
            <a:ext cx="2074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4400 </a:t>
            </a:r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254440" y="1993873"/>
            <a:ext cx="2165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</a:t>
            </a:r>
            <a:r>
              <a:rPr lang="zh-CN" altLang="en-US" dirty="0" smtClean="0"/>
              <a:t>4200 </a:t>
            </a:r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782761" y="1993873"/>
            <a:ext cx="2142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Switch 40x</a:t>
            </a:r>
            <a:r>
              <a:rPr lang="zh-CN" altLang="en-US" dirty="0" smtClean="0"/>
              <a:t>0 </a:t>
            </a:r>
            <a:r>
              <a:rPr lang="en-US" altLang="zh-CN" dirty="0" smtClean="0"/>
              <a:t>stacked switch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227489" y="1993873"/>
            <a:ext cx="160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NE5000</a:t>
            </a:r>
            <a:r>
              <a:rPr lang="zh-CN" altLang="en-US" dirty="0" smtClean="0"/>
              <a:t>E </a:t>
            </a:r>
            <a:r>
              <a:rPr lang="en-US" altLang="zh-CN" dirty="0" smtClean="0"/>
              <a:t>core router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124" y="1143588"/>
            <a:ext cx="1117050" cy="444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6318" y="1219890"/>
            <a:ext cx="1117050" cy="444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0512" y="1219890"/>
            <a:ext cx="1117050" cy="444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7588" y="1181820"/>
            <a:ext cx="1104356" cy="5202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94000" y="883443"/>
            <a:ext cx="647381" cy="9644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0469" y="3260250"/>
            <a:ext cx="647381" cy="1015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152" y="3183096"/>
            <a:ext cx="647381" cy="10152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46842" y="4575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Radium</a:t>
            </a:r>
          </a:p>
          <a:p>
            <a:r>
              <a:rPr lang="zh-CN" altLang="en-US" dirty="0"/>
              <a:t>8750</a:t>
            </a:r>
          </a:p>
        </p:txBody>
      </p:sp>
      <p:sp>
        <p:nvSpPr>
          <p:cNvPr id="20" name="矩形 19"/>
          <p:cNvSpPr/>
          <p:nvPr/>
        </p:nvSpPr>
        <p:spPr>
          <a:xfrm>
            <a:off x="3085318" y="4714034"/>
            <a:ext cx="179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ISN8850Quidway</a:t>
            </a:r>
          </a:p>
        </p:txBody>
      </p:sp>
    </p:spTree>
    <p:extLst>
      <p:ext uri="{BB962C8B-B14F-4D97-AF65-F5344CB8AC3E}">
        <p14:creationId xmlns:p14="http://schemas.microsoft.com/office/powerpoint/2010/main" xmlns="" val="129784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365</Words>
  <Application>Microsoft Office PowerPoint</Application>
  <PresentationFormat>自定义</PresentationFormat>
  <Paragraphs>136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lixin (Q)</dc:creator>
  <cp:lastModifiedBy>p00132564</cp:lastModifiedBy>
  <cp:revision>12</cp:revision>
  <dcterms:created xsi:type="dcterms:W3CDTF">2016-03-25T09:31:03Z</dcterms:created>
  <dcterms:modified xsi:type="dcterms:W3CDTF">2017-06-16T10:41:10Z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(3)lvzXry0BhzfngU+qzgdABGQ/be1Fc6clG9veM7Kplzy5BTv3TVxHXMzMaUPzG1ohGIVZWids
gws3M+g9pMyrtLjC4stBGImTHefMR3yL/DZVtcY/a+PcOrlOIy6EmoExm2DxfRMmIIoTCiJL
SDXWqFuHudfHEFuN5yykj2MN7jUBnI7w4/d+FDsb0B6ht1VZ4K61CiyBgXZYsDwLa7dauRbT
7ve9+u19UP0W7QkH8e</vt:lpwstr>
  </property>
  <property fmtid="{D5CDD505-2E9C-101B-9397-08002B2CF9AE}" pid="3" name="_2015_ms_pID_7253431">
    <vt:lpwstr>XUztuNfHQMZm6sS6dvGTT+SpEZFYgVjVtBRpy+G6wQCrxlnswbB8fy
DcuZeEKMvKgj6WGyPVH6NbEHkJzr38rjhziV1fqmXMXUajyZ//mtyXWZWl6t4ZyS6v3nZwdA
Edda/ydqzNryOkuqw5KYNi2jOc2u8XoY497oG3BfPUsDG8pMepuXHn3xpQ1lNh9cTL3jKAOZ
yUaMy7VcO6tdMZ37U6Wl+sIwOLT98q7/RN9K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1497608871</vt:lpwstr>
  </property>
  <property fmtid="{D5CDD505-2E9C-101B-9397-08002B2CF9AE}" pid="8" name="_2015_ms_pID_7253432">
    <vt:lpwstr>KA==</vt:lpwstr>
  </property>
</Properties>
</file>